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258" r:id="rId5"/>
    <p:sldId id="260" r:id="rId6"/>
    <p:sldId id="262" r:id="rId7"/>
    <p:sldId id="263" r:id="rId8"/>
    <p:sldId id="266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AADA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>
            <p:custDataLst>
              <p:tags r:id="rId2"/>
            </p:custDataLst>
          </p:nvPr>
        </p:nvSpPr>
        <p:spPr>
          <a:xfrm flipH="1">
            <a:off x="10479312" y="4708664"/>
            <a:ext cx="1712687" cy="2163171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3"/>
            </p:custDataLst>
          </p:nvPr>
        </p:nvSpPr>
        <p:spPr>
          <a:xfrm rot="19281648">
            <a:off x="-1664285" y="-1974249"/>
            <a:ext cx="13694050" cy="8343459"/>
          </a:xfrm>
          <a:custGeom>
            <a:avLst/>
            <a:gdLst>
              <a:gd name="connsiteX0" fmla="*/ 5147783 w 13694050"/>
              <a:gd name="connsiteY0" fmla="*/ 0 h 8343459"/>
              <a:gd name="connsiteX1" fmla="*/ 13694050 w 13694050"/>
              <a:gd name="connsiteY1" fmla="*/ 6831974 h 8343459"/>
              <a:gd name="connsiteX2" fmla="*/ 12485753 w 13694050"/>
              <a:gd name="connsiteY2" fmla="*/ 8343459 h 8343459"/>
              <a:gd name="connsiteX3" fmla="*/ 4558702 w 13694050"/>
              <a:gd name="connsiteY3" fmla="*/ 8343459 h 8343459"/>
              <a:gd name="connsiteX4" fmla="*/ 0 w 13694050"/>
              <a:gd name="connsiteY4" fmla="*/ 4699185 h 8343459"/>
              <a:gd name="connsiteX5" fmla="*/ 545643 w 13694050"/>
              <a:gd name="connsiteY5" fmla="*/ 3754103 h 8343459"/>
              <a:gd name="connsiteX6" fmla="*/ 3546712 w 13694050"/>
              <a:gd name="connsiteY6" fmla="*/ 0 h 834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4050" h="8343459">
                <a:moveTo>
                  <a:pt x="5147783" y="0"/>
                </a:moveTo>
                <a:lnTo>
                  <a:pt x="13694050" y="6831974"/>
                </a:lnTo>
                <a:lnTo>
                  <a:pt x="12485753" y="8343459"/>
                </a:lnTo>
                <a:lnTo>
                  <a:pt x="4558702" y="8343459"/>
                </a:lnTo>
                <a:lnTo>
                  <a:pt x="0" y="4699185"/>
                </a:lnTo>
                <a:lnTo>
                  <a:pt x="545643" y="3754103"/>
                </a:lnTo>
                <a:lnTo>
                  <a:pt x="35467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4"/>
            </p:custDataLst>
          </p:nvPr>
        </p:nvSpPr>
        <p:spPr>
          <a:xfrm rot="19800000">
            <a:off x="-1628269" y="-1213129"/>
            <a:ext cx="13999706" cy="6799053"/>
          </a:xfrm>
          <a:custGeom>
            <a:avLst/>
            <a:gdLst>
              <a:gd name="connsiteX0" fmla="*/ 5484496 w 13999706"/>
              <a:gd name="connsiteY0" fmla="*/ 0 h 6799053"/>
              <a:gd name="connsiteX1" fmla="*/ 13999706 w 13999706"/>
              <a:gd name="connsiteY1" fmla="*/ 4916259 h 6799053"/>
              <a:gd name="connsiteX2" fmla="*/ 12912675 w 13999706"/>
              <a:gd name="connsiteY2" fmla="*/ 6799053 h 6799053"/>
              <a:gd name="connsiteX3" fmla="*/ 3544802 w 13999706"/>
              <a:gd name="connsiteY3" fmla="*/ 6799053 h 6799053"/>
              <a:gd name="connsiteX4" fmla="*/ 0 w 13999706"/>
              <a:gd name="connsiteY4" fmla="*/ 4752460 h 6799053"/>
              <a:gd name="connsiteX5" fmla="*/ 2743834 w 13999706"/>
              <a:gd name="connsiteY5" fmla="*/ 0 h 679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9706" h="6799053">
                <a:moveTo>
                  <a:pt x="5484496" y="0"/>
                </a:moveTo>
                <a:lnTo>
                  <a:pt x="13999706" y="4916259"/>
                </a:lnTo>
                <a:lnTo>
                  <a:pt x="12912675" y="6799053"/>
                </a:lnTo>
                <a:lnTo>
                  <a:pt x="3544802" y="6799053"/>
                </a:lnTo>
                <a:lnTo>
                  <a:pt x="0" y="4752460"/>
                </a:lnTo>
                <a:lnTo>
                  <a:pt x="274383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>
            <p:custDataLst>
              <p:tags r:id="rId5"/>
            </p:custDataLst>
          </p:nvPr>
        </p:nvSpPr>
        <p:spPr>
          <a:xfrm>
            <a:off x="-1" y="3780971"/>
            <a:ext cx="3077029" cy="3077029"/>
          </a:xfrm>
          <a:prstGeom prst="rt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直角三角形 11"/>
          <p:cNvSpPr/>
          <p:nvPr>
            <p:custDataLst>
              <p:tags r:id="rId6"/>
            </p:custDataLst>
          </p:nvPr>
        </p:nvSpPr>
        <p:spPr>
          <a:xfrm flipH="1">
            <a:off x="10936173" y="5790671"/>
            <a:ext cx="1255823" cy="108116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>
            <p:custDataLst>
              <p:tags r:id="rId7"/>
            </p:custDataLst>
          </p:nvPr>
        </p:nvSpPr>
        <p:spPr>
          <a:xfrm>
            <a:off x="10781471" y="6042659"/>
            <a:ext cx="1254150" cy="815341"/>
          </a:xfrm>
          <a:prstGeom prst="triangle">
            <a:avLst>
              <a:gd name="adj" fmla="val 639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669925" y="2680001"/>
            <a:ext cx="8321675" cy="83188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669925" y="3603961"/>
            <a:ext cx="8321675" cy="452945"/>
          </a:xfrm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D11EF7B6-1201-4590-B71D-4DA4D03BFEB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7BEBB1FC-EE79-4B9E-A5EF-6F115677A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10D5AA-B0A6-4A06-9192-318622F8D0A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>
            <p:custDataLst>
              <p:tags r:id="rId2"/>
            </p:custDataLst>
          </p:nvPr>
        </p:nvSpPr>
        <p:spPr>
          <a:xfrm rot="12310616">
            <a:off x="229140" y="-2558899"/>
            <a:ext cx="11568244" cy="6788151"/>
          </a:xfrm>
          <a:custGeom>
            <a:avLst/>
            <a:gdLst>
              <a:gd name="connsiteX0" fmla="*/ 11568244 w 11568244"/>
              <a:gd name="connsiteY0" fmla="*/ 1601492 h 6788151"/>
              <a:gd name="connsiteX1" fmla="*/ 534503 w 11568244"/>
              <a:gd name="connsiteY1" fmla="*/ 6788151 h 6788151"/>
              <a:gd name="connsiteX2" fmla="*/ 0 w 11568244"/>
              <a:gd name="connsiteY2" fmla="*/ 5651086 h 6788151"/>
              <a:gd name="connsiteX3" fmla="*/ 1 w 11568244"/>
              <a:gd name="connsiteY3" fmla="*/ 0 h 6788151"/>
              <a:gd name="connsiteX4" fmla="*/ 10815426 w 11568244"/>
              <a:gd name="connsiteY4" fmla="*/ 0 h 678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8244" h="6788151">
                <a:moveTo>
                  <a:pt x="11568244" y="1601492"/>
                </a:moveTo>
                <a:lnTo>
                  <a:pt x="534503" y="6788151"/>
                </a:lnTo>
                <a:lnTo>
                  <a:pt x="0" y="5651086"/>
                </a:lnTo>
                <a:lnTo>
                  <a:pt x="1" y="0"/>
                </a:lnTo>
                <a:lnTo>
                  <a:pt x="108154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3"/>
            </p:custDataLst>
          </p:nvPr>
        </p:nvSpPr>
        <p:spPr>
          <a:xfrm rot="12600000">
            <a:off x="650345" y="-2978723"/>
            <a:ext cx="11018904" cy="6689183"/>
          </a:xfrm>
          <a:custGeom>
            <a:avLst/>
            <a:gdLst>
              <a:gd name="connsiteX0" fmla="*/ 11018904 w 11018904"/>
              <a:gd name="connsiteY0" fmla="*/ 593183 h 6689183"/>
              <a:gd name="connsiteX1" fmla="*/ 460322 w 11018904"/>
              <a:gd name="connsiteY1" fmla="*/ 6689183 h 6689183"/>
              <a:gd name="connsiteX2" fmla="*/ 0 w 11018904"/>
              <a:gd name="connsiteY2" fmla="*/ 5891882 h 6689183"/>
              <a:gd name="connsiteX3" fmla="*/ 0 w 11018904"/>
              <a:gd name="connsiteY3" fmla="*/ 0 h 6689183"/>
              <a:gd name="connsiteX4" fmla="*/ 10676429 w 11018904"/>
              <a:gd name="connsiteY4" fmla="*/ 0 h 668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8904" h="6689183">
                <a:moveTo>
                  <a:pt x="11018904" y="593183"/>
                </a:moveTo>
                <a:lnTo>
                  <a:pt x="460322" y="6689183"/>
                </a:lnTo>
                <a:lnTo>
                  <a:pt x="0" y="5891882"/>
                </a:lnTo>
                <a:lnTo>
                  <a:pt x="0" y="0"/>
                </a:lnTo>
                <a:lnTo>
                  <a:pt x="10676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>
            <p:custDataLst>
              <p:tags r:id="rId4"/>
            </p:custDataLst>
          </p:nvPr>
        </p:nvSpPr>
        <p:spPr>
          <a:xfrm>
            <a:off x="0" y="5268686"/>
            <a:ext cx="1514475" cy="160314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>
            <p:custDataLst>
              <p:tags r:id="rId5"/>
            </p:custDataLst>
          </p:nvPr>
        </p:nvSpPr>
        <p:spPr>
          <a:xfrm>
            <a:off x="0" y="5834743"/>
            <a:ext cx="1404938" cy="103709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>
            <p:custDataLst>
              <p:tags r:id="rId6"/>
            </p:custDataLst>
          </p:nvPr>
        </p:nvSpPr>
        <p:spPr>
          <a:xfrm flipH="1">
            <a:off x="109535" y="5876925"/>
            <a:ext cx="1235675" cy="981075"/>
          </a:xfrm>
          <a:prstGeom prst="triangle">
            <a:avLst>
              <a:gd name="adj" fmla="val 5117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5277846" y="1221937"/>
            <a:ext cx="5186953" cy="1300381"/>
          </a:xfrm>
        </p:spPr>
        <p:txBody>
          <a:bodyPr lIns="90000" tIns="46800" rIns="90000" bIns="46800" anchor="b">
            <a:norm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5277846" y="2595623"/>
            <a:ext cx="5186953" cy="478964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5277846" y="3115067"/>
            <a:ext cx="5186953" cy="47896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l">
              <a:lnSpc>
                <a:spcPct val="90000"/>
              </a:lnSpc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</a:lstStyle>
          <a:p>
            <a:fld id="{3F673369-8AF3-4A1E-9EF9-3641B8734FB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/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1pPr>
            <a:lvl2pPr marL="5143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  <a:lvl3pPr marL="8572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400"/>
            </a:lvl3pPr>
            <a:lvl4pPr marL="12001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400"/>
            </a:lvl4pPr>
            <a:lvl5pPr marL="1500505" marR="0" indent="-128905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00505" marR="0" lvl="4" indent="-12890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Fifth level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>
            <p:custDataLst>
              <p:tags r:id="rId2"/>
            </p:custDataLst>
          </p:nvPr>
        </p:nvSpPr>
        <p:spPr>
          <a:xfrm rot="3193905">
            <a:off x="-849480" y="-1335768"/>
            <a:ext cx="8794407" cy="8348012"/>
          </a:xfrm>
          <a:custGeom>
            <a:avLst/>
            <a:gdLst>
              <a:gd name="connsiteX0" fmla="*/ 0 w 8794407"/>
              <a:gd name="connsiteY0" fmla="*/ 5317045 h 8348012"/>
              <a:gd name="connsiteX1" fmla="*/ 3973065 w 8794407"/>
              <a:gd name="connsiteY1" fmla="*/ 0 h 8348012"/>
              <a:gd name="connsiteX2" fmla="*/ 8794407 w 8794407"/>
              <a:gd name="connsiteY2" fmla="*/ 0 h 8348012"/>
              <a:gd name="connsiteX3" fmla="*/ 8794407 w 8794407"/>
              <a:gd name="connsiteY3" fmla="*/ 5004846 h 8348012"/>
              <a:gd name="connsiteX4" fmla="*/ 6296287 w 8794407"/>
              <a:gd name="connsiteY4" fmla="*/ 8348012 h 8348012"/>
              <a:gd name="connsiteX5" fmla="*/ 4056262 w 8794407"/>
              <a:gd name="connsiteY5" fmla="*/ 8348012 h 83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407" h="8348012">
                <a:moveTo>
                  <a:pt x="0" y="5317045"/>
                </a:moveTo>
                <a:lnTo>
                  <a:pt x="3973065" y="0"/>
                </a:lnTo>
                <a:lnTo>
                  <a:pt x="8794407" y="0"/>
                </a:lnTo>
                <a:lnTo>
                  <a:pt x="8794407" y="5004846"/>
                </a:lnTo>
                <a:lnTo>
                  <a:pt x="6296287" y="8348012"/>
                </a:lnTo>
                <a:lnTo>
                  <a:pt x="4056262" y="83480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 rot="2700000">
            <a:off x="-1121505" y="-825433"/>
            <a:ext cx="8667676" cy="7484146"/>
          </a:xfrm>
          <a:custGeom>
            <a:avLst/>
            <a:gdLst>
              <a:gd name="connsiteX0" fmla="*/ 0 w 8667676"/>
              <a:gd name="connsiteY0" fmla="*/ 3951161 h 7484146"/>
              <a:gd name="connsiteX1" fmla="*/ 3951160 w 8667676"/>
              <a:gd name="connsiteY1" fmla="*/ 0 h 7484146"/>
              <a:gd name="connsiteX2" fmla="*/ 8667676 w 8667676"/>
              <a:gd name="connsiteY2" fmla="*/ 1 h 7484146"/>
              <a:gd name="connsiteX3" fmla="*/ 8667676 w 8667676"/>
              <a:gd name="connsiteY3" fmla="*/ 4982160 h 7484146"/>
              <a:gd name="connsiteX4" fmla="*/ 6165691 w 8667676"/>
              <a:gd name="connsiteY4" fmla="*/ 7484146 h 7484146"/>
              <a:gd name="connsiteX5" fmla="*/ 3532986 w 8667676"/>
              <a:gd name="connsiteY5" fmla="*/ 7484146 h 748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7676" h="7484146">
                <a:moveTo>
                  <a:pt x="0" y="3951161"/>
                </a:moveTo>
                <a:lnTo>
                  <a:pt x="3951160" y="0"/>
                </a:lnTo>
                <a:lnTo>
                  <a:pt x="8667676" y="1"/>
                </a:lnTo>
                <a:lnTo>
                  <a:pt x="8667676" y="4982160"/>
                </a:lnTo>
                <a:lnTo>
                  <a:pt x="6165691" y="7484146"/>
                </a:lnTo>
                <a:lnTo>
                  <a:pt x="3532986" y="748414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>
            <p:custDataLst>
              <p:tags r:id="rId4"/>
            </p:custDataLst>
          </p:nvPr>
        </p:nvSpPr>
        <p:spPr>
          <a:xfrm flipH="1">
            <a:off x="11215744" y="5638800"/>
            <a:ext cx="976253" cy="1233035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>
            <p:custDataLst>
              <p:tags r:id="rId5"/>
            </p:custDataLst>
          </p:nvPr>
        </p:nvSpPr>
        <p:spPr>
          <a:xfrm>
            <a:off x="10720930" y="5977129"/>
            <a:ext cx="1361288" cy="884994"/>
          </a:xfrm>
          <a:prstGeom prst="triangle">
            <a:avLst>
              <a:gd name="adj" fmla="val 639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751129" y="2770958"/>
            <a:ext cx="5420301" cy="732508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1751129" y="3554266"/>
            <a:ext cx="5420301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8CCB3C24-AA9E-4071-9486-C1CC71CD2D73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199" y="1130300"/>
            <a:ext cx="5348287" cy="500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8" name="内容占位符 3"/>
          <p:cNvSpPr>
            <a:spLocks noGrp="1"/>
          </p:cNvSpPr>
          <p:nvPr>
            <p:ph sz="half" idx="13"/>
            <p:custDataLst>
              <p:tags r:id="rId4"/>
            </p:custDataLst>
          </p:nvPr>
        </p:nvSpPr>
        <p:spPr>
          <a:xfrm>
            <a:off x="669924" y="1130300"/>
            <a:ext cx="5348287" cy="500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DEEC68E6-2A3D-414D-B0A9-FE0B0385B062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5163" y="1135380"/>
            <a:ext cx="5326061" cy="4489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1514" y="1685956"/>
            <a:ext cx="5326061" cy="45037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4426" y="1135380"/>
            <a:ext cx="5326061" cy="4489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199" y="1685956"/>
            <a:ext cx="5348287" cy="45037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11F1185C-665A-443E-9EF4-0E1E81857D7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706CF15-5048-4D68-BE05-8320272F56F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2"/>
            </p:custDataLst>
          </p:nvPr>
        </p:nvSpPr>
        <p:spPr>
          <a:xfrm>
            <a:off x="5183188" y="1130299"/>
            <a:ext cx="6337300" cy="5006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Picture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69924" y="1138237"/>
            <a:ext cx="4282322" cy="4999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47B2371-B25C-4123-98AC-3255066F4D01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610599" y="1130300"/>
            <a:ext cx="2909888" cy="5006974"/>
          </a:xfrm>
        </p:spPr>
        <p:txBody>
          <a:bodyPr vert="eaVert">
            <a:normAutofit/>
          </a:bodyPr>
          <a:lstStyle>
            <a:lvl1pPr>
              <a:defRPr sz="2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1130300"/>
            <a:ext cx="7795065" cy="500697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22F2419-60E9-4A84-86A8-7882FAEC9941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3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1C1225-1DD1-448E-A74A-70C993AC910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3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30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16"/>
            </p:custDataLst>
          </p:nvPr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69924" y="1130305"/>
            <a:ext cx="10850564" cy="500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00505" marR="0" lvl="4" indent="-12890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Fifth level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3765" rtl="0" eaLnBrk="1" latinLnBrk="0" hangingPunct="1">
        <a:lnSpc>
          <a:spcPct val="13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13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marR="0" indent="-171450" algn="l" defTabSz="685800" rtl="0" eaLnBrk="1" fontAlgn="auto" latinLnBrk="0" hangingPunct="1">
        <a:lnSpc>
          <a:spcPct val="13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13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13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00505" marR="0" indent="-128905" algn="l" defTabSz="685800" rtl="0" eaLnBrk="1" fontAlgn="auto" latinLnBrk="0" hangingPunct="1">
        <a:lnSpc>
          <a:spcPct val="13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defRPr kumimoji="0" lang="zh-CN" altLang="en-US" sz="900" b="0" i="0" u="none" strike="noStrike" kern="120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7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1500806"/>
            <a:ext cx="8321675" cy="831885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ym typeface="+mn-ea"/>
              </a:rPr>
              <a:t>顶车液压系统常见故障排除及处理方法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94300" y="2332355"/>
            <a:ext cx="4288155" cy="452755"/>
          </a:xfrm>
        </p:spPr>
        <p:txBody>
          <a:bodyPr>
            <a:normAutofit fontScale="80000"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------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本培训资料适用范围为顶车液压系统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6605" y="4057015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ym typeface="+mn-ea"/>
              </a:rPr>
              <a:t>制作人：孙海艳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76605" y="4528820"/>
            <a:ext cx="2722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sym typeface="+mn-ea"/>
              </a:rPr>
              <a:t>联系电话：</a:t>
            </a:r>
            <a:r>
              <a:rPr lang="en-US" altLang="zh-CN" noProof="0" dirty="0" smtClean="0">
                <a:sym typeface="+mn-ea"/>
              </a:rPr>
              <a:t>13977223069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6605" y="5074920"/>
            <a:ext cx="4297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0" dirty="0" smtClean="0">
                <a:sym typeface="+mn-ea"/>
              </a:rPr>
              <a:t>公司名称：柳州北斗星液压科技有限公司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293688" y="305242"/>
            <a:ext cx="8415337" cy="8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顶车液压系统常见故障排除及处理方法</a:t>
            </a:r>
            <a:endParaRPr lang="zh-CN" altLang="en-US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53" y="1677670"/>
            <a:ext cx="16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328" y="1677670"/>
            <a:ext cx="16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5027" y="1677670"/>
            <a:ext cx="16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8506" y="1677670"/>
            <a:ext cx="16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0925" y="1677670"/>
            <a:ext cx="16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5415" y="4006215"/>
            <a:ext cx="161988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237615" y="324485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/>
              <a:t>齿轮泵</a:t>
            </a:r>
            <a:endParaRPr lang="zh-CN" altLang="zh-CN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01163" y="1677670"/>
            <a:ext cx="16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9893" y="4006215"/>
            <a:ext cx="1620000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/>
          <p:nvPr/>
        </p:nvSpPr>
        <p:spPr>
          <a:xfrm>
            <a:off x="2628900" y="3244850"/>
            <a:ext cx="1783080" cy="700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电磁换向阀</a:t>
            </a:r>
            <a:endParaRPr lang="zh-CN" altLang="en-US" noProof="0" dirty="0" smtClean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（榆次油研型）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411980" y="3244850"/>
            <a:ext cx="1783080" cy="700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电磁换向阀</a:t>
            </a:r>
            <a:endParaRPr lang="zh-CN" altLang="en-US" noProof="0" dirty="0" smtClean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（北京华德型）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053070" y="324485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电液换向阀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501765" y="3244850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调压阀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928225" y="3244850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单向阀</a:t>
            </a:r>
            <a:endParaRPr lang="zh-CN" alt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3325" y="4006215"/>
            <a:ext cx="1304925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7779385" y="4378643"/>
            <a:ext cx="1562735" cy="8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2" cstate="print"/>
          <a:srcRect t="22719"/>
          <a:stretch>
            <a:fillRect/>
          </a:stretch>
        </p:blipFill>
        <p:spPr bwMode="auto">
          <a:xfrm>
            <a:off x="9338310" y="4006215"/>
            <a:ext cx="1649730" cy="15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组合 35"/>
          <p:cNvGrpSpPr/>
          <p:nvPr/>
        </p:nvGrpSpPr>
        <p:grpSpPr>
          <a:xfrm>
            <a:off x="4559300" y="4006215"/>
            <a:ext cx="1542415" cy="1562735"/>
            <a:chOff x="7084" y="6699"/>
            <a:chExt cx="2429" cy="246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84" y="6699"/>
              <a:ext cx="2170" cy="2014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4"/>
            <a:srcRect l="7955" t="11067" r="10490" b="6000"/>
            <a:stretch>
              <a:fillRect/>
            </a:stretch>
          </p:blipFill>
          <p:spPr>
            <a:xfrm>
              <a:off x="8581" y="7916"/>
              <a:ext cx="933" cy="1244"/>
            </a:xfrm>
            <a:prstGeom prst="rect">
              <a:avLst/>
            </a:prstGeom>
          </p:spPr>
        </p:pic>
      </p:grpSp>
      <p:sp>
        <p:nvSpPr>
          <p:cNvPr id="37" name="文本框 36"/>
          <p:cNvSpPr txBox="1"/>
          <p:nvPr/>
        </p:nvSpPr>
        <p:spPr>
          <a:xfrm>
            <a:off x="1219200" y="5626735"/>
            <a:ext cx="8686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ym typeface="+mn-ea"/>
              </a:rPr>
              <a:t>油路块</a:t>
            </a: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483350" y="562673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压力表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9992360" y="5626735"/>
            <a:ext cx="703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0" dirty="0" smtClean="0">
                <a:sym typeface="+mn-ea"/>
              </a:rPr>
              <a:t>灯 头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8126730" y="562673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液位计</a:t>
            </a:r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060065" y="5626735"/>
            <a:ext cx="703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ym typeface="+mn-ea"/>
              </a:rPr>
              <a:t>滤 网</a:t>
            </a:r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580890" y="5626735"/>
            <a:ext cx="1389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/>
              <a:t>泵套</a:t>
            </a:r>
            <a:r>
              <a:rPr lang="en-US" altLang="zh-CN"/>
              <a:t>/</a:t>
            </a:r>
            <a:r>
              <a:rPr lang="zh-CN" altLang="en-US"/>
              <a:t>联轴器</a:t>
            </a: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788035" y="6294120"/>
            <a:ext cx="5262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dirty="0" smtClean="0">
                <a:sym typeface="+mn-ea"/>
              </a:rPr>
              <a:t>注：电液换向阀是由电磁换向阀和底座组成。需配合使用</a:t>
            </a:r>
            <a:endParaRPr lang="zh-CN" altLang="en-US" sz="1600" dirty="0" smtClean="0">
              <a:sym typeface="+mn-ea"/>
            </a:endParaRPr>
          </a:p>
        </p:txBody>
      </p:sp>
      <p:sp>
        <p:nvSpPr>
          <p:cNvPr id="44" name="副标题 2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6948805" y="1103630"/>
            <a:ext cx="4288155" cy="45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ctr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------</a:t>
            </a:r>
            <a:r>
              <a:rPr lang="zh-CN" altLang="en-US" sz="1800" b="1" dirty="0" smtClean="0">
                <a:solidFill>
                  <a:schemeClr val="tx1"/>
                </a:solidFill>
                <a:latin typeface="+mn-ea"/>
                <a:cs typeface="+mj-cs"/>
                <a:sym typeface="+mn-ea"/>
              </a:rPr>
              <a:t>系统上使用到的元件认识</a:t>
            </a:r>
            <a:endParaRPr lang="zh-CN" altLang="en-US" sz="1800" b="1" dirty="0" smtClean="0">
              <a:solidFill>
                <a:schemeClr val="tx1"/>
              </a:solidFill>
              <a:latin typeface="+mn-ea"/>
              <a:cs typeface="+mj-cs"/>
              <a:sym typeface="+mn-ea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398780" y="1066800"/>
            <a:ext cx="8434705" cy="0"/>
          </a:xfrm>
          <a:prstGeom prst="line">
            <a:avLst/>
          </a:prstGeom>
          <a:ln w="28575" cmpd="sng">
            <a:solidFill>
              <a:srgbClr val="2EAAD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6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591820" y="1169670"/>
            <a:ext cx="10799445" cy="1768475"/>
          </a:xfrm>
        </p:spPr>
        <p:txBody>
          <a:bodyPr>
            <a:normAutofit/>
          </a:bodyPr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故障现象：压力表怎么调压力都不起来，推不动窑车，但是前进后退速度正常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产生故障的原因：调压阀坏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或者</a:t>
            </a: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油泵坏</a:t>
            </a:r>
            <a:endParaRPr lang="zh-CN" altLang="en-US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处理方法：先更换调压阀，应为调压阀容易换，换了调压阀还不行就更换泵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1229792" y="4295130"/>
            <a:ext cx="7776864" cy="720080"/>
          </a:xfrm>
          <a:prstGeom prst="rect">
            <a:avLst/>
          </a:prstGeom>
        </p:spPr>
        <p:txBody>
          <a:bodyPr vert="horz" lIns="91440" tIns="45720" rIns="91440" bIns="45720" rtlCol="0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591503" y="314132"/>
            <a:ext cx="8415337" cy="8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顶车液压系统常见故障排除及处理方法</a:t>
            </a:r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4" name="副标题 6"/>
          <p:cNvSpPr>
            <a:spLocks noGrp="1"/>
          </p:cNvSpPr>
          <p:nvPr/>
        </p:nvSpPr>
        <p:spPr>
          <a:xfrm>
            <a:off x="591820" y="2938145"/>
            <a:ext cx="10798810" cy="3647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505" marR="0" indent="-128905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故障现象：压力表压力能起来一点，油缸前进后退速度都很慢，尤其是后退时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产生故障的原因：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油泵坏或者油缸内泄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处理方法：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</a:t>
            </a:r>
            <a:r>
              <a:rPr lang="en-US" alt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a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）先判断油缸是否内泄，方法如下：将油缸后端的传感器移开，将油缸完全缩回到底。然后   拆开油缸  后端的油管，   再继续手动通电使油缸往回缩，看后端油口是否有油，有油就说明油缸密封件坏了。需要更换密封件。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b)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如油缸正常，则更换油泵。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591820" y="1131570"/>
            <a:ext cx="10799445" cy="2659380"/>
          </a:xfrm>
        </p:spPr>
        <p:txBody>
          <a:bodyPr>
            <a:normAutofit/>
          </a:bodyPr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故障现象：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油缸能前进不后退或者能后退不前进。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产生故障的原因：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电信号没有给到灯头</a:t>
            </a:r>
            <a:r>
              <a:rPr lang="en-US" alt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电磁阀卡</a:t>
            </a:r>
            <a:r>
              <a:rPr lang="en-US" alt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灯头坏。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处理方法：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a)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先看电磁阀的灯头有没有亮，没亮就找电气的问题。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noProof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如果灯头亮就看电磁阀是否卡住。更换电磁阀。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591503" y="314132"/>
            <a:ext cx="8415337" cy="8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顶车液压系统常见故障排除及处理方法</a:t>
            </a:r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2" name="副标题 6"/>
          <p:cNvSpPr>
            <a:spLocks noGrp="1"/>
          </p:cNvSpPr>
          <p:nvPr/>
        </p:nvSpPr>
        <p:spPr>
          <a:xfrm>
            <a:off x="591820" y="3695700"/>
            <a:ext cx="11095990" cy="307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505" marR="0" indent="-128905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故障现象：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油泵声音大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产生故障的原因：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吸油不足或者压力过高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处理方法：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a)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看油箱液油液是否够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noProof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压力是否超压，正常压力表压力不能超过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12MPA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清洗或更换滤网。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591820" y="1169670"/>
            <a:ext cx="10799445" cy="1768475"/>
          </a:xfrm>
        </p:spPr>
        <p:txBody>
          <a:bodyPr>
            <a:normAutofit lnSpcReduction="10000"/>
          </a:bodyPr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故障现象：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油缸能正常前进后退，压力表显示没有压力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产生故障的原因：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压力表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坏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处理方法：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更换压力表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1229792" y="4295130"/>
            <a:ext cx="7776864" cy="720080"/>
          </a:xfrm>
          <a:prstGeom prst="rect">
            <a:avLst/>
          </a:prstGeom>
        </p:spPr>
        <p:txBody>
          <a:bodyPr vert="horz" lIns="91440" tIns="45720" rIns="91440" bIns="45720" rtlCol="0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591503" y="314132"/>
            <a:ext cx="8415337" cy="8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顶车液压系统常见故障排除及处理方法</a:t>
            </a:r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4" name="副标题 6"/>
          <p:cNvSpPr>
            <a:spLocks noGrp="1"/>
          </p:cNvSpPr>
          <p:nvPr/>
        </p:nvSpPr>
        <p:spPr>
          <a:xfrm>
            <a:off x="591820" y="2938145"/>
            <a:ext cx="10798810" cy="36474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505" marR="0" indent="-128905" algn="l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故障现象：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电机转向正确，但是油泵出口不出油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产生故障的原因：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油泵吸油口堵塞</a:t>
            </a:r>
            <a:r>
              <a:rPr lang="en-US" alt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油泵坏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处理方法：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更换或清洗滤网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b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）更换油泵。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591503" y="314132"/>
            <a:ext cx="8415337" cy="8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顶车液压系统常见故障排除及处理方法</a:t>
            </a:r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44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451090" y="1169670"/>
            <a:ext cx="2625725" cy="45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ctr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685800" rtl="0" eaLnBrk="1" fontAlgn="auto" latinLnBrk="0" hangingPunct="1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------</a:t>
            </a: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总结要领</a:t>
            </a:r>
            <a:endParaRPr lang="zh-CN" altLang="zh-CN" sz="1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1820" y="1722755"/>
            <a:ext cx="109035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200000"/>
              </a:lnSpc>
            </a:pPr>
            <a:r>
              <a:rPr lang="en-US" altLang="zh-CN" dirty="0" smtClean="0">
                <a:sym typeface="+mn-ea"/>
              </a:rPr>
              <a:t>       </a:t>
            </a:r>
            <a:r>
              <a:rPr lang="zh-CN" altLang="zh-CN" dirty="0" smtClean="0">
                <a:sym typeface="+mn-ea"/>
              </a:rPr>
              <a:t>系统出现故障时，先区分是电器部分还是液压部分的问题。区分电器部分和液压部分故障的方法：电机正常启动且确认转向正确后，用工具</a:t>
            </a:r>
            <a:r>
              <a:rPr lang="en-US" altLang="zh-CN" dirty="0" smtClean="0">
                <a:sym typeface="+mn-ea"/>
              </a:rPr>
              <a:t>(</a:t>
            </a:r>
            <a:r>
              <a:rPr lang="zh-CN" altLang="zh-CN" dirty="0" smtClean="0">
                <a:sym typeface="+mn-ea"/>
              </a:rPr>
              <a:t>可采用</a:t>
            </a:r>
            <a:r>
              <a:rPr lang="en-US" altLang="zh-CN" dirty="0" smtClean="0">
                <a:sym typeface="+mn-ea"/>
              </a:rPr>
              <a:t>4</a:t>
            </a:r>
            <a:r>
              <a:rPr lang="zh-CN" altLang="zh-CN" dirty="0" smtClean="0">
                <a:sym typeface="+mn-ea"/>
              </a:rPr>
              <a:t>号内六角扳手</a:t>
            </a:r>
            <a:r>
              <a:rPr lang="en-US" altLang="zh-CN" dirty="0" smtClean="0">
                <a:sym typeface="+mn-ea"/>
              </a:rPr>
              <a:t>)</a:t>
            </a:r>
            <a:r>
              <a:rPr lang="zh-CN" altLang="zh-CN" dirty="0" smtClean="0">
                <a:sym typeface="+mn-ea"/>
              </a:rPr>
              <a:t>将电磁换向阀的阀芯</a:t>
            </a:r>
            <a:r>
              <a:rPr lang="en-US" altLang="zh-CN" dirty="0" smtClean="0">
                <a:sym typeface="+mn-ea"/>
              </a:rPr>
              <a:t>(</a:t>
            </a:r>
            <a:r>
              <a:rPr lang="zh-CN" altLang="zh-CN" dirty="0" smtClean="0">
                <a:sym typeface="+mn-ea"/>
              </a:rPr>
              <a:t>在换向阀两侧塑料螺母的中心位置</a:t>
            </a:r>
            <a:r>
              <a:rPr lang="en-US" altLang="zh-CN" dirty="0" smtClean="0">
                <a:sym typeface="+mn-ea"/>
              </a:rPr>
              <a:t>)</a:t>
            </a:r>
            <a:r>
              <a:rPr lang="zh-CN" altLang="zh-CN" dirty="0" smtClean="0">
                <a:sym typeface="+mn-ea"/>
              </a:rPr>
              <a:t>顶入，油缸可以正常运动</a:t>
            </a:r>
            <a:r>
              <a:rPr lang="en-US" altLang="zh-CN" dirty="0" smtClean="0">
                <a:sym typeface="+mn-ea"/>
              </a:rPr>
              <a:t>(</a:t>
            </a:r>
            <a:r>
              <a:rPr lang="zh-CN" altLang="zh-CN" dirty="0" smtClean="0">
                <a:sym typeface="+mn-ea"/>
              </a:rPr>
              <a:t>伸出或缩回</a:t>
            </a:r>
            <a:r>
              <a:rPr lang="en-US" altLang="zh-CN" dirty="0" smtClean="0">
                <a:sym typeface="+mn-ea"/>
              </a:rPr>
              <a:t>)</a:t>
            </a:r>
            <a:r>
              <a:rPr lang="zh-CN" altLang="zh-CN" dirty="0" smtClean="0">
                <a:sym typeface="+mn-ea"/>
              </a:rPr>
              <a:t>，撤出工具后油缸可以立刻停止，将电磁换向阀另一侧的阀芯顶入时，油缸做反向运动，撤出工具后油缸可以立刻停止。同时当油缸伸出或缩回至极限位置时，系统压力迅速提高且基本稳定在</a:t>
            </a:r>
            <a:r>
              <a:rPr lang="en-US" altLang="zh-CN" dirty="0" smtClean="0">
                <a:sym typeface="+mn-ea"/>
              </a:rPr>
              <a:t>7~9MPA(</a:t>
            </a:r>
            <a:r>
              <a:rPr lang="zh-CN" altLang="zh-CN" dirty="0" smtClean="0">
                <a:sym typeface="+mn-ea"/>
              </a:rPr>
              <a:t>注意油缸在极限位置时间要小于</a:t>
            </a:r>
            <a:r>
              <a:rPr lang="en-US" altLang="zh-CN" dirty="0" smtClean="0">
                <a:sym typeface="+mn-ea"/>
              </a:rPr>
              <a:t>10</a:t>
            </a:r>
            <a:r>
              <a:rPr lang="zh-CN" altLang="zh-CN" dirty="0" smtClean="0">
                <a:sym typeface="+mn-ea"/>
              </a:rPr>
              <a:t>秒，否则易损伤电机或电器元件</a:t>
            </a:r>
            <a:r>
              <a:rPr lang="en-US" altLang="zh-CN" dirty="0" smtClean="0">
                <a:sym typeface="+mn-ea"/>
              </a:rPr>
              <a:t>)</a:t>
            </a:r>
            <a:r>
              <a:rPr lang="zh-CN" altLang="zh-CN" dirty="0" smtClean="0">
                <a:sym typeface="+mn-ea"/>
              </a:rPr>
              <a:t>。则说明液压部分除电磁铁线圈和插头灯外元件正常</a:t>
            </a:r>
            <a:r>
              <a:rPr lang="zh-CN" altLang="en-US" dirty="0" smtClean="0">
                <a:sym typeface="+mn-ea"/>
              </a:rPr>
              <a:t>。</a:t>
            </a:r>
            <a:endParaRPr lang="zh-CN" altLang="en-US" dirty="0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634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6341"/>
</p:tagLst>
</file>

<file path=ppt/tags/tag73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TEMPLATE_THUMBS_INDEX" val="1、2、3、5、6、8、9、27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</p:tagLst>
</file>

<file path=ppt/tags/tag74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6341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BEAUTIFY_FLAG" val="#wm#"/>
  <p:tag name="KSO_WM_UNIT_TYPE" val="a"/>
  <p:tag name="KSO_WM_UNIT_INDEX" val="1"/>
  <p:tag name="KSO_WM_UNIT_ID" val="custom20186341_11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LOREM IPSUM DOLOR"/>
  <p:tag name="KSO_WM_UNIT_NOCLEAR" val="0"/>
  <p:tag name="KSO_WM_UNIT_DIAGRAM_ISNUMVISUAL" val="0"/>
  <p:tag name="KSO_WM_UNIT_DIAGRAM_ISREFERUNIT" val="0"/>
  <p:tag name="KSO_WM_DIAGRAM_GROUP_CODE" val="l1-2"/>
  <p:tag name="KSO_WM_UNIT_TEXT_FILL_FORE_SCHEMECOLOR_INDEX" val="15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SLIDE_ID" val="custom20186341_11"/>
  <p:tag name="KSO_WM_SLIDE_INDEX" val="11"/>
  <p:tag name="KSO_WM_SLIDE_ITEM_CNT" val="5"/>
  <p:tag name="KSO_WM_SLIDE_LAYOUT" val="a_f_l"/>
  <p:tag name="KSO_WM_SLIDE_LAYOUT_CNT" val="1_1_1"/>
  <p:tag name="KSO_WM_SLIDE_TYPE" val="text"/>
  <p:tag name="KSO_WM_BEAUTIFY_FLAG" val="#wm#"/>
  <p:tag name="KSO_WM_SLIDE_POSITION" val="48.5469*259.347"/>
  <p:tag name="KSO_WM_SLIDE_SIZE" val="862.906*206.653"/>
  <p:tag name="KSO_WM_DIAGRAM_GROUP_CODE" val="l1-2"/>
  <p:tag name="KSO_WM_SLIDE_SUBTYPE" val="diag"/>
  <p:tag name="KSO_WM_TEMPLATE_SUBCATEGORY" val="0"/>
  <p:tag name="KSO_WM_SLIDE_DIAGTYPE" val="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BEAUTIFY_FLAG" val="#wm#"/>
  <p:tag name="KSO_WM_UNIT_TYPE" val="a"/>
  <p:tag name="KSO_WM_UNIT_INDEX" val="1"/>
  <p:tag name="KSO_WM_UNIT_ID" val="custom20186341_11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LOREM IPSUM DOLOR"/>
  <p:tag name="KSO_WM_UNIT_NOCLEAR" val="0"/>
  <p:tag name="KSO_WM_UNIT_DIAGRAM_ISNUMVISUAL" val="0"/>
  <p:tag name="KSO_WM_UNIT_DIAGRAM_ISREFERUNIT" val="0"/>
  <p:tag name="KSO_WM_DIAGRAM_GROUP_CODE" val="l1-2"/>
  <p:tag name="KSO_WM_UNIT_TEXT_FILL_FORE_SCHEMECOLOR_INDEX" val="15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SLIDE_ID" val="custom20186341_22"/>
  <p:tag name="KSO_WM_SLIDE_INDEX" val="22"/>
  <p:tag name="KSO_WM_SLIDE_ITEM_CNT" val="0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52*0"/>
  <p:tag name="KSO_WM_SLIDE_SIZE" val="854*483"/>
  <p:tag name="KSO_WM_TEMPLATE_SUBCATEGORY" val="0"/>
</p:tagLst>
</file>

<file path=ppt/tags/tag82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BEAUTIFY_FLAG" val="#wm#"/>
  <p:tag name="KSO_WM_UNIT_TYPE" val="a"/>
  <p:tag name="KSO_WM_UNIT_INDEX" val="1"/>
  <p:tag name="KSO_WM_UNIT_ID" val="custom20186341_11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LOREM IPSUM DOLOR"/>
  <p:tag name="KSO_WM_UNIT_NOCLEAR" val="0"/>
  <p:tag name="KSO_WM_UNIT_DIAGRAM_ISNUMVISUAL" val="0"/>
  <p:tag name="KSO_WM_UNIT_DIAGRAM_ISREFERUNIT" val="0"/>
  <p:tag name="KSO_WM_DIAGRAM_GROUP_CODE" val="l1-2"/>
  <p:tag name="KSO_WM_UNIT_TEXT_FILL_FORE_SCHEMECOLOR_INDEX" val="15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SLIDE_ID" val="custom20186341_22"/>
  <p:tag name="KSO_WM_SLIDE_INDEX" val="22"/>
  <p:tag name="KSO_WM_SLIDE_ITEM_CNT" val="0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52*0"/>
  <p:tag name="KSO_WM_SLIDE_SIZE" val="854*483"/>
  <p:tag name="KSO_WM_TEMPLATE_SUBCATEGORY" val="0"/>
</p:tagLst>
</file>

<file path=ppt/tags/tag84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BEAUTIFY_FLAG" val="#wm#"/>
  <p:tag name="KSO_WM_UNIT_TYPE" val="a"/>
  <p:tag name="KSO_WM_UNIT_INDEX" val="1"/>
  <p:tag name="KSO_WM_UNIT_ID" val="custom20186341_11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LOREM IPSUM DOLOR"/>
  <p:tag name="KSO_WM_UNIT_NOCLEAR" val="0"/>
  <p:tag name="KSO_WM_UNIT_DIAGRAM_ISNUMVISUAL" val="0"/>
  <p:tag name="KSO_WM_UNIT_DIAGRAM_ISREFERUNIT" val="0"/>
  <p:tag name="KSO_WM_DIAGRAM_GROUP_CODE" val="l1-2"/>
  <p:tag name="KSO_WM_UNIT_TEXT_FILL_FORE_SCHEMECOLOR_INDEX" val="15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SLIDE_ID" val="custom20186341_22"/>
  <p:tag name="KSO_WM_SLIDE_INDEX" val="22"/>
  <p:tag name="KSO_WM_SLIDE_ITEM_CNT" val="0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52*0"/>
  <p:tag name="KSO_WM_SLIDE_SIZE" val="854*483"/>
  <p:tag name="KSO_WM_TEMPLATE_SUBCATEGORY" val="0"/>
</p:tagLst>
</file>

<file path=ppt/tags/tag86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BEAUTIFY_FLAG" val="#wm#"/>
  <p:tag name="KSO_WM_UNIT_TYPE" val="a"/>
  <p:tag name="KSO_WM_UNIT_INDEX" val="1"/>
  <p:tag name="KSO_WM_UNIT_ID" val="custom20186341_11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LOREM IPSUM DOLOR"/>
  <p:tag name="KSO_WM_UNIT_NOCLEAR" val="0"/>
  <p:tag name="KSO_WM_UNIT_DIAGRAM_ISNUMVISUAL" val="0"/>
  <p:tag name="KSO_WM_UNIT_DIAGRAM_ISREFERUNIT" val="0"/>
  <p:tag name="KSO_WM_DIAGRAM_GROUP_CODE" val="l1-2"/>
  <p:tag name="KSO_WM_UNIT_TEXT_FILL_FORE_SCHEMECOLOR_INDEX" val="15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TEMPLATE_CATEGORY" val="custom"/>
  <p:tag name="KSO_WM_TEMPLATE_INDEX" val="20186341"/>
  <p:tag name="KSO_WM_TAG_VERSION" val="1.0"/>
  <p:tag name="KSO_WM_SLIDE_ID" val="custom20186341_22"/>
  <p:tag name="KSO_WM_SLIDE_INDEX" val="22"/>
  <p:tag name="KSO_WM_SLIDE_ITEM_CNT" val="0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52*0"/>
  <p:tag name="KSO_WM_SLIDE_SIZE" val="854*483"/>
  <p:tag name="KSO_WM_TEMPLATE_SUBCATEGORY" val="0"/>
</p:tagLst>
</file>

<file path=ppt/tags/tag89.xml><?xml version="1.0" encoding="utf-8"?>
<p:tagLst xmlns:p="http://schemas.openxmlformats.org/presentationml/2006/main">
  <p:tag name="KSO_WM_DOC_GUID" val="{1f1a0301-a43b-4f58-a0d9-a3082b6af747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主题5">
  <a:themeElements>
    <a:clrScheme name="自定义 13">
      <a:dk1>
        <a:srgbClr val="000000"/>
      </a:dk1>
      <a:lt1>
        <a:srgbClr val="FFFFFF"/>
      </a:lt1>
      <a:dk2>
        <a:srgbClr val="4CB6DF"/>
      </a:dk2>
      <a:lt2>
        <a:srgbClr val="F0F0F0"/>
      </a:lt2>
      <a:accent1>
        <a:srgbClr val="2EAADA"/>
      </a:accent1>
      <a:accent2>
        <a:srgbClr val="00BAC6"/>
      </a:accent2>
      <a:accent3>
        <a:srgbClr val="3A87C7"/>
      </a:accent3>
      <a:accent4>
        <a:srgbClr val="BD9700"/>
      </a:accent4>
      <a:accent5>
        <a:srgbClr val="5460B6"/>
      </a:accent5>
      <a:accent6>
        <a:srgbClr val="AAE2E8"/>
      </a:accent6>
      <a:hlink>
        <a:srgbClr val="76787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>宽屏</PresentationFormat>
  <Paragraphs>96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华文新魏</vt:lpstr>
      <vt:lpstr>楷体</vt:lpstr>
      <vt:lpstr>黑体</vt:lpstr>
      <vt:lpstr>Tempus Sans ITC</vt:lpstr>
      <vt:lpstr>幼圆</vt:lpstr>
      <vt:lpstr>Wingdings</vt:lpstr>
      <vt:lpstr>主题5</vt:lpstr>
      <vt:lpstr>空白演示</vt:lpstr>
      <vt:lpstr>PowerPoint 演示文稿</vt:lpstr>
      <vt:lpstr>Title and content layout (Text page)</vt:lpstr>
      <vt:lpstr>PowerPoint 演示文稿</vt:lpstr>
      <vt:lpstr>PowerPoint 演示文稿</vt:lpstr>
      <vt:lpstr>Title and content layout (Text page)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冬天快来</cp:lastModifiedBy>
  <cp:revision>2</cp:revision>
  <dcterms:created xsi:type="dcterms:W3CDTF">2019-03-18T08:16:15Z</dcterms:created>
  <dcterms:modified xsi:type="dcterms:W3CDTF">2019-03-18T09:08:52Z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